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7" r:id="rId1"/>
  </p:sldMasterIdLst>
  <p:notesMasterIdLst>
    <p:notesMasterId r:id="rId12"/>
  </p:notesMasterIdLst>
  <p:sldIdLst>
    <p:sldId id="256" r:id="rId2"/>
    <p:sldId id="264" r:id="rId3"/>
    <p:sldId id="257" r:id="rId4"/>
    <p:sldId id="259" r:id="rId5"/>
    <p:sldId id="258" r:id="rId6"/>
    <p:sldId id="260" r:id="rId7"/>
    <p:sldId id="266" r:id="rId8"/>
    <p:sldId id="265" r:id="rId9"/>
    <p:sldId id="263" r:id="rId10"/>
    <p:sldId id="267" r:id="rId11"/>
  </p:sldIdLst>
  <p:sldSz cx="14630400" cy="8229600"/>
  <p:notesSz cx="8229600" cy="14630400"/>
  <p:embeddedFontLst>
    <p:embeddedFont>
      <p:font typeface="Raleway" pitchFamily="2" charset="0"/>
      <p:regular r:id="rId13"/>
      <p:bold r:id="rId14"/>
      <p:italic r:id="rId15"/>
      <p:boldItalic r:id="rId16"/>
    </p:embeddedFont>
    <p:embeddedFont>
      <p:font typeface="Roboto" panose="02000000000000000000" pitchFamily="2" charset="0"/>
      <p:regular r:id="rId17"/>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A9C38135-C6B2-E84C-87FD-B796DF14B361}" type="datetimeFigureOut">
              <a:rPr lang="en-US" smtClean="0"/>
              <a:t>9/27/2024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70F37F6D-5331-734D-9F18-C7E7E995FF16}" type="slidenum">
              <a:rPr lang="en-US" smtClean="0"/>
              <a:t>‹#›</a:t>
            </a:fld>
            <a:endParaRPr lang="en-US"/>
          </a:p>
        </p:txBody>
      </p:sp>
    </p:spTree>
    <p:extLst>
      <p:ext uri="{BB962C8B-B14F-4D97-AF65-F5344CB8AC3E}">
        <p14:creationId xmlns:p14="http://schemas.microsoft.com/office/powerpoint/2010/main" val="2861117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3380975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8363338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857909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1912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1778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973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635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7578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5028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5826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4407612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8816239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2506695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9/27/2024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6264664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9/27/2024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2150920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9/27/2024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6462253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5167896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1386090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9/27/2024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390999273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shadeToTitle="1">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5"/>
          <a:stretch>
            <a:fillRect/>
          </a:stretch>
        </p:blipFill>
        <p:spPr>
          <a:xfrm>
            <a:off x="333289" y="2102195"/>
            <a:ext cx="4919305" cy="3615690"/>
          </a:xfrm>
          <a:prstGeom prst="rect">
            <a:avLst/>
          </a:prstGeom>
        </p:spPr>
      </p:pic>
      <p:sp>
        <p:nvSpPr>
          <p:cNvPr id="4" name="Text 0"/>
          <p:cNvSpPr/>
          <p:nvPr/>
        </p:nvSpPr>
        <p:spPr>
          <a:xfrm>
            <a:off x="6280190" y="2096095"/>
            <a:ext cx="7556421" cy="1956435"/>
          </a:xfrm>
          <a:prstGeom prst="rect">
            <a:avLst/>
          </a:prstGeom>
          <a:noFill/>
          <a:ln/>
        </p:spPr>
        <p:txBody>
          <a:bodyPr wrap="square" lIns="0" tIns="0" rIns="0" bIns="0" rtlCol="0" anchor="t"/>
          <a:lstStyle/>
          <a:p>
            <a:pPr marL="0" indent="0">
              <a:lnSpc>
                <a:spcPts val="7700"/>
              </a:lnSpc>
              <a:buNone/>
            </a:pPr>
            <a:endParaRPr lang="en-US" sz="6150" dirty="0"/>
          </a:p>
        </p:txBody>
      </p:sp>
      <p:sp>
        <p:nvSpPr>
          <p:cNvPr id="14" name="TextBox 13">
            <a:extLst>
              <a:ext uri="{FF2B5EF4-FFF2-40B4-BE49-F238E27FC236}">
                <a16:creationId xmlns:a16="http://schemas.microsoft.com/office/drawing/2014/main" id="{1B9B79F4-7637-C2C8-F7E3-DC4B1599A40F}"/>
              </a:ext>
            </a:extLst>
          </p:cNvPr>
          <p:cNvSpPr txBox="1"/>
          <p:nvPr/>
        </p:nvSpPr>
        <p:spPr>
          <a:xfrm>
            <a:off x="4247147" y="4709683"/>
            <a:ext cx="8494294" cy="369332"/>
          </a:xfrm>
          <a:prstGeom prst="rect">
            <a:avLst/>
          </a:prstGeom>
          <a:noFill/>
        </p:spPr>
        <p:txBody>
          <a:bodyPr wrap="square">
            <a:spAutoFit/>
          </a:bodyPr>
          <a:lstStyle/>
          <a:p>
            <a:r>
              <a:rPr lang="en-IN" dirty="0"/>
              <a:t>class</a:t>
            </a:r>
          </a:p>
        </p:txBody>
      </p:sp>
      <p:sp>
        <p:nvSpPr>
          <p:cNvPr id="16" name="TextBox 15">
            <a:extLst>
              <a:ext uri="{FF2B5EF4-FFF2-40B4-BE49-F238E27FC236}">
                <a16:creationId xmlns:a16="http://schemas.microsoft.com/office/drawing/2014/main" id="{DA59CD3B-EB0A-244F-6F62-2FB7B7A987DE}"/>
              </a:ext>
            </a:extLst>
          </p:cNvPr>
          <p:cNvSpPr txBox="1"/>
          <p:nvPr/>
        </p:nvSpPr>
        <p:spPr>
          <a:xfrm>
            <a:off x="6569243" y="457200"/>
            <a:ext cx="7808494" cy="2123658"/>
          </a:xfrm>
          <a:prstGeom prst="rect">
            <a:avLst/>
          </a:prstGeom>
          <a:noFill/>
        </p:spPr>
        <p:txBody>
          <a:bodyPr wrap="square">
            <a:spAutoFit/>
          </a:bodyPr>
          <a:lstStyle/>
          <a:p>
            <a:r>
              <a:rPr lang="en-IN" sz="6600" dirty="0">
                <a:solidFill>
                  <a:srgbClr val="FF0000"/>
                </a:solidFill>
              </a:rPr>
              <a:t>VIRTUAL TICKETING SYSTEM</a:t>
            </a:r>
          </a:p>
        </p:txBody>
      </p:sp>
      <p:pic>
        <p:nvPicPr>
          <p:cNvPr id="8" name="Picture 7">
            <a:extLst>
              <a:ext uri="{FF2B5EF4-FFF2-40B4-BE49-F238E27FC236}">
                <a16:creationId xmlns:a16="http://schemas.microsoft.com/office/drawing/2014/main" id="{508C5C06-30CD-5F64-2354-CF5A01FA926B}"/>
              </a:ext>
            </a:extLst>
          </p:cNvPr>
          <p:cNvPicPr>
            <a:picLocks noChangeAspect="1"/>
          </p:cNvPicPr>
          <p:nvPr/>
        </p:nvPicPr>
        <p:blipFill>
          <a:blip r:embed="rId6"/>
          <a:stretch>
            <a:fillRect/>
          </a:stretch>
        </p:blipFill>
        <p:spPr>
          <a:xfrm>
            <a:off x="7218950" y="2848210"/>
            <a:ext cx="7808494" cy="5289852"/>
          </a:xfrm>
          <a:prstGeom prst="rect">
            <a:avLst/>
          </a:prstGeom>
          <a:effectLst>
            <a:outerShdw blurRad="393700" dist="50800" dir="5400000" algn="ctr" rotWithShape="0">
              <a:srgbClr val="000000">
                <a:alpha val="53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698593-E96A-A0CE-D249-3C835507A893}"/>
              </a:ext>
            </a:extLst>
          </p:cNvPr>
          <p:cNvPicPr>
            <a:picLocks noChangeAspect="1"/>
          </p:cNvPicPr>
          <p:nvPr/>
        </p:nvPicPr>
        <p:blipFill>
          <a:blip r:embed="rId2"/>
          <a:stretch>
            <a:fillRect/>
          </a:stretch>
        </p:blipFill>
        <p:spPr>
          <a:xfrm>
            <a:off x="0" y="-22302"/>
            <a:ext cx="14630400" cy="8229600"/>
          </a:xfrm>
          <a:prstGeom prst="rect">
            <a:avLst/>
          </a:prstGeom>
        </p:spPr>
      </p:pic>
    </p:spTree>
    <p:extLst>
      <p:ext uri="{BB962C8B-B14F-4D97-AF65-F5344CB8AC3E}">
        <p14:creationId xmlns:p14="http://schemas.microsoft.com/office/powerpoint/2010/main" val="2713458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accent2">
                <a:shade val="45000"/>
                <a:satMod val="135000"/>
              </a:schemeClr>
              <a:prstClr val="white"/>
            </a:duotone>
          </a:blip>
          <a:tile tx="0" ty="0" sx="100000" sy="100000" flip="none" algn="tl"/>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9849F0A-7FFC-7ADF-A1E3-D99CE069E542}"/>
              </a:ext>
            </a:extLst>
          </p:cNvPr>
          <p:cNvSpPr txBox="1"/>
          <p:nvPr/>
        </p:nvSpPr>
        <p:spPr>
          <a:xfrm>
            <a:off x="1148576" y="1059366"/>
            <a:ext cx="7593980" cy="1323439"/>
          </a:xfrm>
          <a:prstGeom prst="rect">
            <a:avLst/>
          </a:prstGeom>
          <a:noFill/>
        </p:spPr>
        <p:txBody>
          <a:bodyPr wrap="square">
            <a:spAutoFit/>
          </a:bodyPr>
          <a:lstStyle/>
          <a:p>
            <a:r>
              <a:rPr lang="en-IN" sz="8000" dirty="0"/>
              <a:t>INTRODUCTION</a:t>
            </a:r>
          </a:p>
        </p:txBody>
      </p:sp>
      <p:sp>
        <p:nvSpPr>
          <p:cNvPr id="11" name="TextBox 10">
            <a:extLst>
              <a:ext uri="{FF2B5EF4-FFF2-40B4-BE49-F238E27FC236}">
                <a16:creationId xmlns:a16="http://schemas.microsoft.com/office/drawing/2014/main" id="{2725BDA4-2069-99FC-4424-4DEF09CF6026}"/>
              </a:ext>
            </a:extLst>
          </p:cNvPr>
          <p:cNvSpPr txBox="1"/>
          <p:nvPr/>
        </p:nvSpPr>
        <p:spPr>
          <a:xfrm>
            <a:off x="382823" y="3032890"/>
            <a:ext cx="9106865" cy="3539430"/>
          </a:xfrm>
          <a:prstGeom prst="rect">
            <a:avLst/>
          </a:prstGeom>
          <a:noFill/>
        </p:spPr>
        <p:txBody>
          <a:bodyPr wrap="square">
            <a:spAutoFit/>
          </a:bodyPr>
          <a:lstStyle/>
          <a:p>
            <a:pPr algn="just"/>
            <a:r>
              <a:rPr lang="en-IN" sz="3200" dirty="0">
                <a:latin typeface="Times New Roman" panose="02020603050405020304" pitchFamily="18" charset="0"/>
                <a:cs typeface="Times New Roman" panose="02020603050405020304" pitchFamily="18" charset="0"/>
              </a:rPr>
              <a:t>A Virtual Ticketing System is a Digital Platform that enables users to purchase, manage, and access tickets for events , transportation , or services in a </a:t>
            </a:r>
            <a:r>
              <a:rPr lang="en-IN" sz="3200" dirty="0" err="1">
                <a:latin typeface="Times New Roman" panose="02020603050405020304" pitchFamily="18" charset="0"/>
                <a:cs typeface="Times New Roman" panose="02020603050405020304" pitchFamily="18" charset="0"/>
              </a:rPr>
              <a:t>conveninent</a:t>
            </a:r>
            <a:r>
              <a:rPr lang="en-IN" sz="3200" dirty="0">
                <a:latin typeface="Times New Roman" panose="02020603050405020304" pitchFamily="18" charset="0"/>
                <a:cs typeface="Times New Roman" panose="02020603050405020304" pitchFamily="18" charset="0"/>
              </a:rPr>
              <a:t> , secure, and efficient manner . This System eliminates the needed for physical tickets , reducing costs and minimizing the environmental impact associated with printing and distribution.</a:t>
            </a:r>
          </a:p>
        </p:txBody>
      </p:sp>
      <p:sp>
        <p:nvSpPr>
          <p:cNvPr id="13" name="AutoShape 4">
            <a:extLst>
              <a:ext uri="{FF2B5EF4-FFF2-40B4-BE49-F238E27FC236}">
                <a16:creationId xmlns:a16="http://schemas.microsoft.com/office/drawing/2014/main" id="{D4618B82-5EA3-E2FB-52E2-21586B538BF9}"/>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AutoShape 6">
            <a:extLst>
              <a:ext uri="{FF2B5EF4-FFF2-40B4-BE49-F238E27FC236}">
                <a16:creationId xmlns:a16="http://schemas.microsoft.com/office/drawing/2014/main" id="{E7BEEC89-9EB4-E49D-9ED1-E6BDC926339D}"/>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6" name="Picture 15">
            <a:extLst>
              <a:ext uri="{FF2B5EF4-FFF2-40B4-BE49-F238E27FC236}">
                <a16:creationId xmlns:a16="http://schemas.microsoft.com/office/drawing/2014/main" id="{A4126384-37C1-B229-930A-0CE932C860EB}"/>
              </a:ext>
            </a:extLst>
          </p:cNvPr>
          <p:cNvPicPr>
            <a:picLocks noChangeAspect="1"/>
          </p:cNvPicPr>
          <p:nvPr/>
        </p:nvPicPr>
        <p:blipFill>
          <a:blip r:embed="rId3"/>
          <a:stretch>
            <a:fillRect/>
          </a:stretch>
        </p:blipFill>
        <p:spPr>
          <a:xfrm flipH="1">
            <a:off x="9923815" y="39164"/>
            <a:ext cx="4558508" cy="8067787"/>
          </a:xfrm>
          <a:prstGeom prst="rect">
            <a:avLst/>
          </a:prstGeom>
        </p:spPr>
      </p:pic>
    </p:spTree>
    <p:extLst>
      <p:ext uri="{BB962C8B-B14F-4D97-AF65-F5344CB8AC3E}">
        <p14:creationId xmlns:p14="http://schemas.microsoft.com/office/powerpoint/2010/main" val="1733964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1655088"/>
            <a:ext cx="4919424" cy="4919424"/>
          </a:xfrm>
          <a:prstGeom prst="rect">
            <a:avLst/>
          </a:prstGeom>
        </p:spPr>
      </p:pic>
      <p:sp>
        <p:nvSpPr>
          <p:cNvPr id="4" name="Text 0"/>
          <p:cNvSpPr/>
          <p:nvPr/>
        </p:nvSpPr>
        <p:spPr>
          <a:xfrm>
            <a:off x="793790" y="1428869"/>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5" name="Shape 1"/>
          <p:cNvSpPr/>
          <p:nvPr/>
        </p:nvSpPr>
        <p:spPr>
          <a:xfrm>
            <a:off x="793790" y="2477810"/>
            <a:ext cx="3664863" cy="2410897"/>
          </a:xfrm>
          <a:prstGeom prst="roundRect">
            <a:avLst>
              <a:gd name="adj" fmla="val 3952"/>
            </a:avLst>
          </a:prstGeom>
          <a:solidFill>
            <a:srgbClr val="E1E1EA"/>
          </a:solidFill>
          <a:ln w="7620">
            <a:solidFill>
              <a:srgbClr val="C7C7D0"/>
            </a:solidFill>
            <a:prstDash val="solid"/>
          </a:ln>
        </p:spPr>
      </p:sp>
      <p:sp>
        <p:nvSpPr>
          <p:cNvPr id="6" name="Text 2"/>
          <p:cNvSpPr/>
          <p:nvPr/>
        </p:nvSpPr>
        <p:spPr>
          <a:xfrm>
            <a:off x="1028224" y="271224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Mobile Access</a:t>
            </a:r>
            <a:endParaRPr lang="en-US" sz="2200" dirty="0"/>
          </a:p>
        </p:txBody>
      </p:sp>
      <p:sp>
        <p:nvSpPr>
          <p:cNvPr id="7" name="Text 3"/>
          <p:cNvSpPr/>
          <p:nvPr/>
        </p:nvSpPr>
        <p:spPr>
          <a:xfrm>
            <a:off x="1028224" y="3202662"/>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Attendees can conveniently access their tickets on their smartphones, eliminating the need for physical tickets.</a:t>
            </a:r>
            <a:endParaRPr lang="en-US" sz="1750" dirty="0"/>
          </a:p>
        </p:txBody>
      </p:sp>
      <p:sp>
        <p:nvSpPr>
          <p:cNvPr id="8" name="Shape 4"/>
          <p:cNvSpPr/>
          <p:nvPr/>
        </p:nvSpPr>
        <p:spPr>
          <a:xfrm>
            <a:off x="4685467" y="2477810"/>
            <a:ext cx="3664863" cy="2410897"/>
          </a:xfrm>
          <a:prstGeom prst="roundRect">
            <a:avLst>
              <a:gd name="adj" fmla="val 3952"/>
            </a:avLst>
          </a:prstGeom>
          <a:solidFill>
            <a:srgbClr val="E1E1EA"/>
          </a:solidFill>
          <a:ln w="7620">
            <a:solidFill>
              <a:srgbClr val="C7C7D0"/>
            </a:solidFill>
            <a:prstDash val="solid"/>
          </a:ln>
        </p:spPr>
      </p:sp>
      <p:sp>
        <p:nvSpPr>
          <p:cNvPr id="9" name="Text 5"/>
          <p:cNvSpPr/>
          <p:nvPr/>
        </p:nvSpPr>
        <p:spPr>
          <a:xfrm>
            <a:off x="4919901" y="271224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Secure &amp; Scalable</a:t>
            </a:r>
            <a:endParaRPr lang="en-US" sz="2200" dirty="0"/>
          </a:p>
        </p:txBody>
      </p:sp>
      <p:sp>
        <p:nvSpPr>
          <p:cNvPr id="10" name="Text 6"/>
          <p:cNvSpPr/>
          <p:nvPr/>
        </p:nvSpPr>
        <p:spPr>
          <a:xfrm>
            <a:off x="4919901" y="3202662"/>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Virtual ticketing platforms are designed to handle large volumes of tickets, ensuring security and scalability.</a:t>
            </a:r>
            <a:endParaRPr lang="en-US" sz="1750" dirty="0"/>
          </a:p>
        </p:txBody>
      </p:sp>
      <p:sp>
        <p:nvSpPr>
          <p:cNvPr id="11" name="Shape 7"/>
          <p:cNvSpPr/>
          <p:nvPr/>
        </p:nvSpPr>
        <p:spPr>
          <a:xfrm>
            <a:off x="793790" y="5115520"/>
            <a:ext cx="7556421" cy="1685092"/>
          </a:xfrm>
          <a:prstGeom prst="roundRect">
            <a:avLst>
              <a:gd name="adj" fmla="val 5654"/>
            </a:avLst>
          </a:prstGeom>
          <a:solidFill>
            <a:srgbClr val="E1E1EA"/>
          </a:solidFill>
          <a:ln w="7620">
            <a:solidFill>
              <a:srgbClr val="C7C7D0"/>
            </a:solidFill>
            <a:prstDash val="solid"/>
          </a:ln>
        </p:spPr>
      </p:sp>
      <p:sp>
        <p:nvSpPr>
          <p:cNvPr id="12" name="Text 8"/>
          <p:cNvSpPr/>
          <p:nvPr/>
        </p:nvSpPr>
        <p:spPr>
          <a:xfrm>
            <a:off x="1028224" y="534995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Real-Time Analytics</a:t>
            </a:r>
            <a:endParaRPr lang="en-US" sz="2200" dirty="0"/>
          </a:p>
        </p:txBody>
      </p:sp>
      <p:sp>
        <p:nvSpPr>
          <p:cNvPr id="13" name="Text 9"/>
          <p:cNvSpPr/>
          <p:nvPr/>
        </p:nvSpPr>
        <p:spPr>
          <a:xfrm>
            <a:off x="1028224" y="5840373"/>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Data on ticket sales, attendance, and customer behavior can be accessed in real-time, providing valuable insights.</a:t>
            </a:r>
            <a:endParaRPr lang="en-US" sz="1750" dirty="0"/>
          </a:p>
        </p:txBody>
      </p:sp>
      <p:sp>
        <p:nvSpPr>
          <p:cNvPr id="21" name="TextBox 20">
            <a:extLst>
              <a:ext uri="{FF2B5EF4-FFF2-40B4-BE49-F238E27FC236}">
                <a16:creationId xmlns:a16="http://schemas.microsoft.com/office/drawing/2014/main" id="{6C0F1842-6C96-4039-CEBE-D906092DCB29}"/>
              </a:ext>
            </a:extLst>
          </p:cNvPr>
          <p:cNvSpPr txBox="1"/>
          <p:nvPr/>
        </p:nvSpPr>
        <p:spPr>
          <a:xfrm>
            <a:off x="1806498" y="847493"/>
            <a:ext cx="5568842" cy="769441"/>
          </a:xfrm>
          <a:prstGeom prst="rect">
            <a:avLst/>
          </a:prstGeom>
          <a:noFill/>
        </p:spPr>
        <p:txBody>
          <a:bodyPr wrap="square" rtlCol="0">
            <a:spAutoFit/>
          </a:bodyPr>
          <a:lstStyle/>
          <a:p>
            <a:r>
              <a:rPr lang="en-IN" sz="4400" dirty="0">
                <a:solidFill>
                  <a:srgbClr val="C00000"/>
                </a:solidFill>
              </a:rPr>
              <a:t>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gradFill>
          <a:gsLst>
            <a:gs pos="0">
              <a:schemeClr val="accent4">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1"/>
          <p:cNvSpPr/>
          <p:nvPr/>
        </p:nvSpPr>
        <p:spPr>
          <a:xfrm>
            <a:off x="793790" y="3815715"/>
            <a:ext cx="3518892" cy="354330"/>
          </a:xfrm>
          <a:prstGeom prst="rect">
            <a:avLst/>
          </a:prstGeom>
          <a:noFill/>
          <a:ln/>
        </p:spPr>
        <p:txBody>
          <a:bodyPr wrap="none" lIns="0" tIns="0" rIns="0" bIns="0" rtlCol="0" anchor="t"/>
          <a:lstStyle/>
          <a:p>
            <a:pPr marL="0" indent="0">
              <a:lnSpc>
                <a:spcPts val="2750"/>
              </a:lnSpc>
              <a:buNone/>
            </a:pPr>
            <a:r>
              <a:rPr lang="en-US" sz="2400" dirty="0">
                <a:solidFill>
                  <a:srgbClr val="00B0F0"/>
                </a:solidFill>
                <a:latin typeface="Raleway" pitchFamily="34" charset="0"/>
                <a:ea typeface="Raleway" pitchFamily="34" charset="-122"/>
                <a:cs typeface="Raleway" pitchFamily="34" charset="-120"/>
              </a:rPr>
              <a:t>Personalized Ticket Design</a:t>
            </a:r>
            <a:endParaRPr lang="en-US" sz="2400" dirty="0">
              <a:solidFill>
                <a:srgbClr val="00B0F0"/>
              </a:solidFill>
            </a:endParaRPr>
          </a:p>
        </p:txBody>
      </p:sp>
      <p:sp>
        <p:nvSpPr>
          <p:cNvPr id="4" name="Text 2"/>
          <p:cNvSpPr/>
          <p:nvPr/>
        </p:nvSpPr>
        <p:spPr>
          <a:xfrm>
            <a:off x="780217" y="4396859"/>
            <a:ext cx="3991689" cy="1088708"/>
          </a:xfrm>
          <a:prstGeom prst="rect">
            <a:avLst/>
          </a:prstGeom>
          <a:noFill/>
          <a:ln/>
        </p:spPr>
        <p:txBody>
          <a:bodyPr wrap="square" lIns="0" tIns="0" rIns="0" bIns="0" rtlCol="0" anchor="t"/>
          <a:lstStyle/>
          <a:p>
            <a:pPr marL="0" indent="0">
              <a:lnSpc>
                <a:spcPts val="2850"/>
              </a:lnSpc>
              <a:buNone/>
            </a:pPr>
            <a:r>
              <a:rPr lang="en-US" sz="2400" dirty="0">
                <a:solidFill>
                  <a:srgbClr val="3C3939"/>
                </a:solidFill>
                <a:latin typeface="Roboto" pitchFamily="34" charset="0"/>
                <a:ea typeface="Roboto" pitchFamily="34" charset="-122"/>
                <a:cs typeface="Roboto" pitchFamily="34" charset="-120"/>
              </a:rPr>
              <a:t>Create custom ticket designs that reflect your event's branding and theme.</a:t>
            </a:r>
            <a:endParaRPr lang="en-US" sz="2400" dirty="0"/>
          </a:p>
        </p:txBody>
      </p:sp>
      <p:sp>
        <p:nvSpPr>
          <p:cNvPr id="5" name="Text 3"/>
          <p:cNvSpPr/>
          <p:nvPr/>
        </p:nvSpPr>
        <p:spPr>
          <a:xfrm>
            <a:off x="5332928" y="382946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00B050"/>
                </a:solidFill>
                <a:latin typeface="Raleway" pitchFamily="34" charset="0"/>
                <a:ea typeface="Raleway" pitchFamily="34" charset="-122"/>
                <a:cs typeface="Raleway" pitchFamily="34" charset="-120"/>
              </a:rPr>
              <a:t> </a:t>
            </a:r>
            <a:r>
              <a:rPr lang="en-US" sz="2200" dirty="0">
                <a:solidFill>
                  <a:srgbClr val="00B0F0"/>
                </a:solidFill>
                <a:latin typeface="Raleway" pitchFamily="34" charset="0"/>
                <a:ea typeface="Raleway" pitchFamily="34" charset="-122"/>
                <a:cs typeface="Raleway" pitchFamily="34" charset="-120"/>
              </a:rPr>
              <a:t>Website</a:t>
            </a:r>
            <a:endParaRPr lang="en-US" sz="2200" dirty="0">
              <a:solidFill>
                <a:srgbClr val="00B0F0"/>
              </a:solidFill>
            </a:endParaRPr>
          </a:p>
        </p:txBody>
      </p:sp>
      <p:sp>
        <p:nvSpPr>
          <p:cNvPr id="6" name="Text 4"/>
          <p:cNvSpPr/>
          <p:nvPr/>
        </p:nvSpPr>
        <p:spPr>
          <a:xfrm>
            <a:off x="5319355" y="4396859"/>
            <a:ext cx="3991689" cy="1088708"/>
          </a:xfrm>
          <a:prstGeom prst="rect">
            <a:avLst/>
          </a:prstGeom>
          <a:noFill/>
          <a:ln/>
        </p:spPr>
        <p:txBody>
          <a:bodyPr wrap="square" lIns="0" tIns="0" rIns="0" bIns="0" rtlCol="0" anchor="t"/>
          <a:lstStyle/>
          <a:p>
            <a:pPr marL="0" indent="0">
              <a:lnSpc>
                <a:spcPts val="2850"/>
              </a:lnSpc>
              <a:buNone/>
            </a:pPr>
            <a:r>
              <a:rPr lang="en-US" sz="2000" dirty="0">
                <a:solidFill>
                  <a:srgbClr val="3C3939"/>
                </a:solidFill>
                <a:latin typeface="Roboto" pitchFamily="34" charset="0"/>
                <a:ea typeface="Roboto" pitchFamily="34" charset="-122"/>
                <a:cs typeface="Roboto" pitchFamily="34" charset="-120"/>
              </a:rPr>
              <a:t>Host </a:t>
            </a:r>
            <a:r>
              <a:rPr lang="en-US" sz="2400" dirty="0">
                <a:solidFill>
                  <a:srgbClr val="3C3939"/>
                </a:solidFill>
                <a:latin typeface="Roboto" pitchFamily="34" charset="0"/>
                <a:ea typeface="Roboto" pitchFamily="34" charset="-122"/>
                <a:cs typeface="Roboto" pitchFamily="34" charset="-120"/>
              </a:rPr>
              <a:t>your</a:t>
            </a:r>
            <a:r>
              <a:rPr lang="en-US" sz="2000" dirty="0">
                <a:solidFill>
                  <a:srgbClr val="3C3939"/>
                </a:solidFill>
                <a:latin typeface="Roboto" pitchFamily="34" charset="0"/>
                <a:ea typeface="Roboto" pitchFamily="34" charset="-122"/>
                <a:cs typeface="Roboto" pitchFamily="34" charset="-120"/>
              </a:rPr>
              <a:t> ticketing website with your brand's design and colors, enhancing customer experience.</a:t>
            </a:r>
            <a:endParaRPr lang="en-US" sz="2000" dirty="0"/>
          </a:p>
        </p:txBody>
      </p:sp>
      <p:sp>
        <p:nvSpPr>
          <p:cNvPr id="7" name="Text 5"/>
          <p:cNvSpPr/>
          <p:nvPr/>
        </p:nvSpPr>
        <p:spPr>
          <a:xfrm>
            <a:off x="9872067" y="3815715"/>
            <a:ext cx="3275221" cy="354330"/>
          </a:xfrm>
          <a:prstGeom prst="rect">
            <a:avLst/>
          </a:prstGeom>
          <a:noFill/>
          <a:ln/>
        </p:spPr>
        <p:txBody>
          <a:bodyPr wrap="none" lIns="0" tIns="0" rIns="0" bIns="0" rtlCol="0" anchor="t"/>
          <a:lstStyle/>
          <a:p>
            <a:pPr marL="0" indent="0">
              <a:lnSpc>
                <a:spcPts val="2750"/>
              </a:lnSpc>
              <a:buNone/>
            </a:pPr>
            <a:r>
              <a:rPr lang="en-US" sz="3200" dirty="0">
                <a:solidFill>
                  <a:srgbClr val="00B0F0"/>
                </a:solidFill>
                <a:latin typeface="Raleway" pitchFamily="34" charset="0"/>
                <a:ea typeface="Raleway" pitchFamily="34" charset="-122"/>
                <a:cs typeface="Raleway" pitchFamily="34" charset="-120"/>
              </a:rPr>
              <a:t>Marketing</a:t>
            </a:r>
            <a:r>
              <a:rPr lang="en-US" sz="2200" dirty="0">
                <a:solidFill>
                  <a:srgbClr val="00B0F0"/>
                </a:solidFill>
                <a:latin typeface="Raleway" pitchFamily="34" charset="0"/>
                <a:ea typeface="Raleway" pitchFamily="34" charset="-122"/>
                <a:cs typeface="Raleway" pitchFamily="34" charset="-120"/>
              </a:rPr>
              <a:t> Materials</a:t>
            </a:r>
            <a:endParaRPr lang="en-US" sz="2200" dirty="0">
              <a:solidFill>
                <a:srgbClr val="00B0F0"/>
              </a:solidFill>
            </a:endParaRPr>
          </a:p>
        </p:txBody>
      </p:sp>
      <p:sp>
        <p:nvSpPr>
          <p:cNvPr id="8" name="Text 6"/>
          <p:cNvSpPr/>
          <p:nvPr/>
        </p:nvSpPr>
        <p:spPr>
          <a:xfrm>
            <a:off x="9872067"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Promote your event with branded marketing materials, such as social media </a:t>
            </a:r>
            <a:r>
              <a:rPr lang="en-US" dirty="0">
                <a:solidFill>
                  <a:srgbClr val="3C3939"/>
                </a:solidFill>
                <a:latin typeface="Roboto" pitchFamily="34" charset="0"/>
                <a:ea typeface="Roboto" pitchFamily="34" charset="-122"/>
                <a:cs typeface="Roboto" pitchFamily="34" charset="-120"/>
              </a:rPr>
              <a:t>graphics</a:t>
            </a:r>
            <a:r>
              <a:rPr lang="en-US" sz="1750" dirty="0">
                <a:solidFill>
                  <a:srgbClr val="3C3939"/>
                </a:solidFill>
                <a:latin typeface="Roboto" pitchFamily="34" charset="0"/>
                <a:ea typeface="Roboto" pitchFamily="34" charset="-122"/>
                <a:cs typeface="Roboto" pitchFamily="34" charset="-120"/>
              </a:rPr>
              <a:t> and email templates.</a:t>
            </a:r>
            <a:endParaRPr lang="en-US" sz="1750" dirty="0"/>
          </a:p>
        </p:txBody>
      </p:sp>
      <p:sp>
        <p:nvSpPr>
          <p:cNvPr id="9" name="TextBox 8">
            <a:extLst>
              <a:ext uri="{FF2B5EF4-FFF2-40B4-BE49-F238E27FC236}">
                <a16:creationId xmlns:a16="http://schemas.microsoft.com/office/drawing/2014/main" id="{FE650488-F11B-D7BB-2EC7-80F69526D029}"/>
              </a:ext>
            </a:extLst>
          </p:cNvPr>
          <p:cNvSpPr txBox="1"/>
          <p:nvPr/>
        </p:nvSpPr>
        <p:spPr>
          <a:xfrm>
            <a:off x="4114801" y="680224"/>
            <a:ext cx="6788268" cy="1323439"/>
          </a:xfrm>
          <a:prstGeom prst="rect">
            <a:avLst/>
          </a:prstGeom>
          <a:noFill/>
        </p:spPr>
        <p:txBody>
          <a:bodyPr wrap="square" rtlCol="0">
            <a:spAutoFit/>
          </a:bodyPr>
          <a:lstStyle/>
          <a:p>
            <a:r>
              <a:rPr lang="en-IN" sz="8000" dirty="0"/>
              <a:t>OBJECTIVES</a:t>
            </a:r>
          </a:p>
        </p:txBody>
      </p:sp>
      <p:sp>
        <p:nvSpPr>
          <p:cNvPr id="12" name="AutoShape 2">
            <a:extLst>
              <a:ext uri="{FF2B5EF4-FFF2-40B4-BE49-F238E27FC236}">
                <a16:creationId xmlns:a16="http://schemas.microsoft.com/office/drawing/2014/main" id="{2E65C23B-AF55-3258-DE9D-866B6EEEB9BB}"/>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bg>
      <p:bgPr>
        <a:solidFill>
          <a:srgbClr val="7030A0">
            <a:alpha val="42000"/>
          </a:srgbClr>
        </a:solidFill>
        <a:effectLst/>
      </p:bgPr>
    </p:bg>
    <p:spTree>
      <p:nvGrpSpPr>
        <p:cNvPr id="1" name=""/>
        <p:cNvGrpSpPr/>
        <p:nvPr/>
      </p:nvGrpSpPr>
      <p:grpSpPr>
        <a:xfrm>
          <a:off x="0" y="0"/>
          <a:ext cx="0" cy="0"/>
          <a:chOff x="0" y="0"/>
          <a:chExt cx="0" cy="0"/>
        </a:xfrm>
      </p:grpSpPr>
      <p:sp>
        <p:nvSpPr>
          <p:cNvPr id="4" name="Text 0"/>
          <p:cNvSpPr/>
          <p:nvPr/>
        </p:nvSpPr>
        <p:spPr>
          <a:xfrm>
            <a:off x="981253" y="2531718"/>
            <a:ext cx="7383423" cy="613410"/>
          </a:xfrm>
          <a:prstGeom prst="rect">
            <a:avLst/>
          </a:prstGeom>
          <a:noFill/>
          <a:ln/>
        </p:spPr>
        <p:txBody>
          <a:bodyPr wrap="none" lIns="0" tIns="0" rIns="0" bIns="0" rtlCol="0" anchor="t"/>
          <a:lstStyle/>
          <a:p>
            <a:pPr marL="0" indent="0">
              <a:lnSpc>
                <a:spcPts val="4800"/>
              </a:lnSpc>
              <a:buNone/>
            </a:pPr>
            <a:endParaRPr lang="en-US" sz="3850" dirty="0"/>
          </a:p>
        </p:txBody>
      </p:sp>
      <p:sp>
        <p:nvSpPr>
          <p:cNvPr id="5" name="Shape 1"/>
          <p:cNvSpPr/>
          <p:nvPr/>
        </p:nvSpPr>
        <p:spPr>
          <a:xfrm>
            <a:off x="1015600" y="2983442"/>
            <a:ext cx="45719" cy="4656429"/>
          </a:xfrm>
          <a:prstGeom prst="roundRect">
            <a:avLst>
              <a:gd name="adj" fmla="val 360644"/>
            </a:avLst>
          </a:prstGeom>
          <a:solidFill>
            <a:srgbClr val="C7C7D0"/>
          </a:solidFill>
          <a:ln/>
        </p:spPr>
      </p:sp>
      <p:sp>
        <p:nvSpPr>
          <p:cNvPr id="6" name="Shape 2"/>
          <p:cNvSpPr/>
          <p:nvPr/>
        </p:nvSpPr>
        <p:spPr>
          <a:xfrm>
            <a:off x="1179255" y="4309944"/>
            <a:ext cx="686991" cy="45719"/>
          </a:xfrm>
          <a:prstGeom prst="roundRect">
            <a:avLst>
              <a:gd name="adj" fmla="val 360644"/>
            </a:avLst>
          </a:prstGeom>
          <a:solidFill>
            <a:srgbClr val="C7C7D0"/>
          </a:solidFill>
          <a:ln/>
        </p:spPr>
      </p:sp>
      <p:sp>
        <p:nvSpPr>
          <p:cNvPr id="7" name="Shape 3"/>
          <p:cNvSpPr/>
          <p:nvPr/>
        </p:nvSpPr>
        <p:spPr>
          <a:xfrm>
            <a:off x="760512" y="3803850"/>
            <a:ext cx="441603" cy="761246"/>
          </a:xfrm>
          <a:prstGeom prst="roundRect">
            <a:avLst>
              <a:gd name="adj" fmla="val 18669"/>
            </a:avLst>
          </a:prstGeom>
          <a:solidFill>
            <a:srgbClr val="E1E1EA"/>
          </a:solidFill>
          <a:ln w="7620">
            <a:solidFill>
              <a:srgbClr val="C7C7D0"/>
            </a:solidFill>
            <a:prstDash val="solid"/>
          </a:ln>
        </p:spPr>
      </p:sp>
      <p:sp>
        <p:nvSpPr>
          <p:cNvPr id="8" name="Text 4"/>
          <p:cNvSpPr/>
          <p:nvPr/>
        </p:nvSpPr>
        <p:spPr>
          <a:xfrm>
            <a:off x="918270" y="3983948"/>
            <a:ext cx="126087" cy="507566"/>
          </a:xfrm>
          <a:prstGeom prst="rect">
            <a:avLst/>
          </a:prstGeom>
          <a:noFill/>
          <a:ln/>
        </p:spPr>
        <p:txBody>
          <a:bodyPr wrap="none" lIns="0" tIns="0" rIns="0" bIns="0" rtlCol="0" anchor="t"/>
          <a:lstStyle/>
          <a:p>
            <a:pPr marL="0" indent="0" algn="ctr">
              <a:lnSpc>
                <a:spcPts val="2300"/>
              </a:lnSpc>
              <a:buNone/>
            </a:pPr>
            <a:r>
              <a:rPr lang="en-US" sz="2300" dirty="0">
                <a:solidFill>
                  <a:srgbClr val="3C3939"/>
                </a:solidFill>
                <a:latin typeface="Raleway" pitchFamily="34" charset="0"/>
                <a:ea typeface="Raleway" pitchFamily="34" charset="-122"/>
                <a:cs typeface="Raleway" pitchFamily="34" charset="-120"/>
              </a:rPr>
              <a:t>1</a:t>
            </a:r>
            <a:endParaRPr lang="en-US" sz="2300" dirty="0"/>
          </a:p>
        </p:txBody>
      </p:sp>
      <p:sp>
        <p:nvSpPr>
          <p:cNvPr id="11" name="Shape 7"/>
          <p:cNvSpPr/>
          <p:nvPr/>
        </p:nvSpPr>
        <p:spPr>
          <a:xfrm>
            <a:off x="1179255" y="5637134"/>
            <a:ext cx="686991" cy="45719"/>
          </a:xfrm>
          <a:prstGeom prst="roundRect">
            <a:avLst>
              <a:gd name="adj" fmla="val 360644"/>
            </a:avLst>
          </a:prstGeom>
          <a:solidFill>
            <a:srgbClr val="C7C7D0"/>
          </a:solidFill>
          <a:ln/>
        </p:spPr>
      </p:sp>
      <p:sp>
        <p:nvSpPr>
          <p:cNvPr id="12" name="Shape 8"/>
          <p:cNvSpPr/>
          <p:nvPr/>
        </p:nvSpPr>
        <p:spPr>
          <a:xfrm>
            <a:off x="760512" y="5131039"/>
            <a:ext cx="441603" cy="761246"/>
          </a:xfrm>
          <a:prstGeom prst="roundRect">
            <a:avLst>
              <a:gd name="adj" fmla="val 18669"/>
            </a:avLst>
          </a:prstGeom>
          <a:solidFill>
            <a:srgbClr val="E1E1EA"/>
          </a:solidFill>
          <a:ln w="7620">
            <a:solidFill>
              <a:srgbClr val="C7C7D0"/>
            </a:solidFill>
            <a:prstDash val="solid"/>
          </a:ln>
        </p:spPr>
      </p:sp>
      <p:sp>
        <p:nvSpPr>
          <p:cNvPr id="13" name="Text 9"/>
          <p:cNvSpPr/>
          <p:nvPr/>
        </p:nvSpPr>
        <p:spPr>
          <a:xfrm>
            <a:off x="904577" y="5311138"/>
            <a:ext cx="153353" cy="507566"/>
          </a:xfrm>
          <a:prstGeom prst="rect">
            <a:avLst/>
          </a:prstGeom>
          <a:noFill/>
          <a:ln/>
        </p:spPr>
        <p:txBody>
          <a:bodyPr wrap="none" lIns="0" tIns="0" rIns="0" bIns="0" rtlCol="0" anchor="t"/>
          <a:lstStyle/>
          <a:p>
            <a:pPr marL="0" indent="0" algn="ctr">
              <a:lnSpc>
                <a:spcPts val="2300"/>
              </a:lnSpc>
              <a:buNone/>
            </a:pPr>
            <a:r>
              <a:rPr lang="en-US" sz="2300" dirty="0">
                <a:solidFill>
                  <a:srgbClr val="3C3939"/>
                </a:solidFill>
                <a:latin typeface="Raleway" pitchFamily="34" charset="0"/>
                <a:ea typeface="Raleway" pitchFamily="34" charset="-122"/>
                <a:cs typeface="Raleway" pitchFamily="34" charset="-120"/>
              </a:rPr>
              <a:t>2</a:t>
            </a:r>
            <a:endParaRPr lang="en-US" sz="2300" dirty="0"/>
          </a:p>
        </p:txBody>
      </p:sp>
      <p:sp>
        <p:nvSpPr>
          <p:cNvPr id="14" name="Text 10"/>
          <p:cNvSpPr/>
          <p:nvPr/>
        </p:nvSpPr>
        <p:spPr>
          <a:xfrm>
            <a:off x="1916668" y="4569584"/>
            <a:ext cx="9457576" cy="2281868"/>
          </a:xfrm>
          <a:prstGeom prst="rect">
            <a:avLst/>
          </a:prstGeom>
          <a:noFill/>
          <a:ln/>
        </p:spPr>
        <p:txBody>
          <a:bodyPr wrap="none" lIns="0" tIns="0" rIns="0" bIns="0" rtlCol="0" anchor="t"/>
          <a:lstStyle/>
          <a:p>
            <a:pPr marL="0" indent="0" algn="l">
              <a:lnSpc>
                <a:spcPts val="2400"/>
              </a:lnSpc>
              <a:buNone/>
            </a:pPr>
            <a:endParaRPr lang="en-US" sz="2000" dirty="0"/>
          </a:p>
        </p:txBody>
      </p:sp>
      <p:sp>
        <p:nvSpPr>
          <p:cNvPr id="15" name="Text 11"/>
          <p:cNvSpPr/>
          <p:nvPr/>
        </p:nvSpPr>
        <p:spPr>
          <a:xfrm>
            <a:off x="2060853" y="5850612"/>
            <a:ext cx="11882557" cy="314087"/>
          </a:xfrm>
          <a:prstGeom prst="rect">
            <a:avLst/>
          </a:prstGeom>
          <a:noFill/>
          <a:ln/>
        </p:spPr>
        <p:txBody>
          <a:bodyPr wrap="none" lIns="0" tIns="0" rIns="0" bIns="0" rtlCol="0" anchor="t"/>
          <a:lstStyle/>
          <a:p>
            <a:pPr marL="0" indent="0" algn="l">
              <a:lnSpc>
                <a:spcPts val="2450"/>
              </a:lnSpc>
              <a:buNone/>
            </a:pPr>
            <a:endParaRPr lang="en-US" sz="1500" dirty="0"/>
          </a:p>
        </p:txBody>
      </p:sp>
      <p:sp>
        <p:nvSpPr>
          <p:cNvPr id="16" name="Shape 12"/>
          <p:cNvSpPr/>
          <p:nvPr/>
        </p:nvSpPr>
        <p:spPr>
          <a:xfrm>
            <a:off x="1179255" y="6964324"/>
            <a:ext cx="686991" cy="45719"/>
          </a:xfrm>
          <a:prstGeom prst="roundRect">
            <a:avLst>
              <a:gd name="adj" fmla="val 360644"/>
            </a:avLst>
          </a:prstGeom>
          <a:solidFill>
            <a:srgbClr val="C7C7D0"/>
          </a:solidFill>
          <a:ln/>
        </p:spPr>
      </p:sp>
      <p:sp>
        <p:nvSpPr>
          <p:cNvPr id="17" name="Shape 13"/>
          <p:cNvSpPr/>
          <p:nvPr/>
        </p:nvSpPr>
        <p:spPr>
          <a:xfrm>
            <a:off x="760512" y="6458229"/>
            <a:ext cx="441603" cy="761246"/>
          </a:xfrm>
          <a:prstGeom prst="roundRect">
            <a:avLst>
              <a:gd name="adj" fmla="val 18669"/>
            </a:avLst>
          </a:prstGeom>
          <a:solidFill>
            <a:srgbClr val="E1E1EA"/>
          </a:solidFill>
          <a:ln w="7620">
            <a:solidFill>
              <a:srgbClr val="C7C7D0"/>
            </a:solidFill>
            <a:prstDash val="solid"/>
          </a:ln>
        </p:spPr>
      </p:sp>
      <p:sp>
        <p:nvSpPr>
          <p:cNvPr id="18" name="Text 14"/>
          <p:cNvSpPr/>
          <p:nvPr/>
        </p:nvSpPr>
        <p:spPr>
          <a:xfrm>
            <a:off x="902672" y="6638328"/>
            <a:ext cx="157282" cy="507566"/>
          </a:xfrm>
          <a:prstGeom prst="rect">
            <a:avLst/>
          </a:prstGeom>
          <a:noFill/>
          <a:ln/>
        </p:spPr>
        <p:txBody>
          <a:bodyPr wrap="none" lIns="0" tIns="0" rIns="0" bIns="0" rtlCol="0" anchor="t"/>
          <a:lstStyle/>
          <a:p>
            <a:pPr marL="0" indent="0" algn="ctr">
              <a:lnSpc>
                <a:spcPts val="2300"/>
              </a:lnSpc>
              <a:buNone/>
            </a:pPr>
            <a:r>
              <a:rPr lang="en-US" sz="2300" dirty="0">
                <a:solidFill>
                  <a:srgbClr val="3C3939"/>
                </a:solidFill>
                <a:latin typeface="Raleway" pitchFamily="34" charset="0"/>
                <a:ea typeface="Raleway" pitchFamily="34" charset="-122"/>
                <a:cs typeface="Raleway" pitchFamily="34" charset="-120"/>
              </a:rPr>
              <a:t>3</a:t>
            </a:r>
            <a:endParaRPr lang="en-US" sz="2300" dirty="0"/>
          </a:p>
        </p:txBody>
      </p:sp>
      <p:sp>
        <p:nvSpPr>
          <p:cNvPr id="19" name="Text 15"/>
          <p:cNvSpPr/>
          <p:nvPr/>
        </p:nvSpPr>
        <p:spPr>
          <a:xfrm>
            <a:off x="2020548" y="6769040"/>
            <a:ext cx="8623766" cy="676687"/>
          </a:xfrm>
          <a:prstGeom prst="rect">
            <a:avLst/>
          </a:prstGeom>
          <a:noFill/>
          <a:ln/>
        </p:spPr>
        <p:txBody>
          <a:bodyPr wrap="none" lIns="0" tIns="0" rIns="0" bIns="0" rtlCol="0" anchor="t"/>
          <a:lstStyle/>
          <a:p>
            <a:pPr marL="0" indent="0" algn="l">
              <a:lnSpc>
                <a:spcPts val="2400"/>
              </a:lnSpc>
              <a:buNone/>
            </a:pPr>
            <a:r>
              <a:rPr lang="en-US" sz="2400" dirty="0">
                <a:solidFill>
                  <a:schemeClr val="accent4">
                    <a:lumMod val="50000"/>
                  </a:schemeClr>
                </a:solidFill>
              </a:rPr>
              <a:t>DATA HANDLING </a:t>
            </a:r>
            <a:r>
              <a:rPr lang="en-US" sz="2400" dirty="0"/>
              <a:t>– </a:t>
            </a:r>
            <a:r>
              <a:rPr lang="en-US" sz="2000" dirty="0"/>
              <a:t>To keep it simple , tickets  will be stored in a dictionary keyed by ‘</a:t>
            </a:r>
            <a:r>
              <a:rPr lang="en-US" sz="2000" dirty="0" err="1"/>
              <a:t>ticket_id</a:t>
            </a:r>
            <a:r>
              <a:rPr lang="en-US" sz="2000" dirty="0"/>
              <a:t>’ </a:t>
            </a:r>
            <a:endParaRPr lang="en-US" sz="2400" dirty="0"/>
          </a:p>
        </p:txBody>
      </p:sp>
      <p:sp>
        <p:nvSpPr>
          <p:cNvPr id="20" name="Text 16"/>
          <p:cNvSpPr/>
          <p:nvPr/>
        </p:nvSpPr>
        <p:spPr>
          <a:xfrm>
            <a:off x="2060853" y="7177802"/>
            <a:ext cx="11882557" cy="314087"/>
          </a:xfrm>
          <a:prstGeom prst="rect">
            <a:avLst/>
          </a:prstGeom>
          <a:noFill/>
          <a:ln/>
        </p:spPr>
        <p:txBody>
          <a:bodyPr wrap="none" lIns="0" tIns="0" rIns="0" bIns="0" rtlCol="0" anchor="t"/>
          <a:lstStyle/>
          <a:p>
            <a:pPr marL="0" indent="0" algn="l">
              <a:lnSpc>
                <a:spcPts val="2450"/>
              </a:lnSpc>
              <a:buNone/>
            </a:pPr>
            <a:endParaRPr lang="en-US" sz="1500" dirty="0"/>
          </a:p>
        </p:txBody>
      </p:sp>
      <p:sp>
        <p:nvSpPr>
          <p:cNvPr id="24" name="TextBox 23">
            <a:extLst>
              <a:ext uri="{FF2B5EF4-FFF2-40B4-BE49-F238E27FC236}">
                <a16:creationId xmlns:a16="http://schemas.microsoft.com/office/drawing/2014/main" id="{FB7E11BB-D8E4-A096-852C-A24C70238BE5}"/>
              </a:ext>
            </a:extLst>
          </p:cNvPr>
          <p:cNvSpPr txBox="1"/>
          <p:nvPr/>
        </p:nvSpPr>
        <p:spPr>
          <a:xfrm>
            <a:off x="3501484" y="1353044"/>
            <a:ext cx="7383422" cy="1446550"/>
          </a:xfrm>
          <a:prstGeom prst="rect">
            <a:avLst/>
          </a:prstGeom>
          <a:noFill/>
        </p:spPr>
        <p:txBody>
          <a:bodyPr wrap="square" rtlCol="0">
            <a:spAutoFit/>
          </a:bodyPr>
          <a:lstStyle/>
          <a:p>
            <a:r>
              <a:rPr lang="en-IN" sz="8800" dirty="0">
                <a:solidFill>
                  <a:schemeClr val="accent1">
                    <a:lumMod val="75000"/>
                  </a:schemeClr>
                </a:solidFill>
              </a:rPr>
              <a:t>ALGORITHM</a:t>
            </a:r>
          </a:p>
        </p:txBody>
      </p:sp>
      <p:sp>
        <p:nvSpPr>
          <p:cNvPr id="26" name="TextBox 25">
            <a:extLst>
              <a:ext uri="{FF2B5EF4-FFF2-40B4-BE49-F238E27FC236}">
                <a16:creationId xmlns:a16="http://schemas.microsoft.com/office/drawing/2014/main" id="{7E7C48CF-EFEC-71ED-EA11-6DF72788CBCB}"/>
              </a:ext>
            </a:extLst>
          </p:cNvPr>
          <p:cNvSpPr txBox="1"/>
          <p:nvPr/>
        </p:nvSpPr>
        <p:spPr>
          <a:xfrm>
            <a:off x="2020548" y="3983948"/>
            <a:ext cx="13060916" cy="769441"/>
          </a:xfrm>
          <a:prstGeom prst="rect">
            <a:avLst/>
          </a:prstGeom>
          <a:noFill/>
        </p:spPr>
        <p:txBody>
          <a:bodyPr wrap="square" rtlCol="0">
            <a:spAutoFit/>
          </a:bodyPr>
          <a:lstStyle/>
          <a:p>
            <a:r>
              <a:rPr lang="en-IN" sz="2400" dirty="0">
                <a:solidFill>
                  <a:schemeClr val="accent4">
                    <a:lumMod val="50000"/>
                  </a:schemeClr>
                </a:solidFill>
              </a:rPr>
              <a:t>CLASSES</a:t>
            </a:r>
            <a:r>
              <a:rPr lang="en-IN" sz="2000" dirty="0">
                <a:solidFill>
                  <a:schemeClr val="accent4">
                    <a:lumMod val="50000"/>
                  </a:schemeClr>
                </a:solidFill>
              </a:rPr>
              <a:t> </a:t>
            </a:r>
            <a:r>
              <a:rPr lang="en-IN" sz="2000" dirty="0"/>
              <a:t>– Ticket to represent individual tickets.</a:t>
            </a:r>
          </a:p>
          <a:p>
            <a:r>
              <a:rPr lang="en-IN" sz="2000" dirty="0"/>
              <a:t>Ticket Manager to handle operations related to the tickets such as CRUD operations , sales , and validations</a:t>
            </a:r>
          </a:p>
        </p:txBody>
      </p:sp>
      <p:sp>
        <p:nvSpPr>
          <p:cNvPr id="28" name="TextBox 27">
            <a:extLst>
              <a:ext uri="{FF2B5EF4-FFF2-40B4-BE49-F238E27FC236}">
                <a16:creationId xmlns:a16="http://schemas.microsoft.com/office/drawing/2014/main" id="{1B82D216-E5C6-5A2E-DD57-0C66C44CEFA4}"/>
              </a:ext>
            </a:extLst>
          </p:cNvPr>
          <p:cNvSpPr txBox="1"/>
          <p:nvPr/>
        </p:nvSpPr>
        <p:spPr>
          <a:xfrm>
            <a:off x="3657600" y="3791635"/>
            <a:ext cx="7315200" cy="646331"/>
          </a:xfrm>
          <a:prstGeom prst="rect">
            <a:avLst/>
          </a:prstGeom>
          <a:noFill/>
        </p:spPr>
        <p:txBody>
          <a:bodyPr wrap="square">
            <a:spAutoFit/>
          </a:bodyPr>
          <a:lstStyle/>
          <a:p>
            <a:endParaRPr lang="en-IN" sz="1800" dirty="0"/>
          </a:p>
          <a:p>
            <a:r>
              <a:rPr lang="en-IN" sz="1800" dirty="0"/>
              <a:t> </a:t>
            </a:r>
            <a:endParaRPr lang="en-IN" dirty="0"/>
          </a:p>
        </p:txBody>
      </p:sp>
      <p:sp>
        <p:nvSpPr>
          <p:cNvPr id="30" name="TextBox 29">
            <a:extLst>
              <a:ext uri="{FF2B5EF4-FFF2-40B4-BE49-F238E27FC236}">
                <a16:creationId xmlns:a16="http://schemas.microsoft.com/office/drawing/2014/main" id="{89553DD5-0A46-2056-9237-35973AA7B012}"/>
              </a:ext>
            </a:extLst>
          </p:cNvPr>
          <p:cNvSpPr txBox="1"/>
          <p:nvPr/>
        </p:nvSpPr>
        <p:spPr>
          <a:xfrm>
            <a:off x="1992911" y="5280895"/>
            <a:ext cx="9330117" cy="707886"/>
          </a:xfrm>
          <a:prstGeom prst="rect">
            <a:avLst/>
          </a:prstGeom>
          <a:noFill/>
        </p:spPr>
        <p:txBody>
          <a:bodyPr wrap="square">
            <a:spAutoFit/>
          </a:bodyPr>
          <a:lstStyle/>
          <a:p>
            <a:pPr marL="0" indent="0" algn="l">
              <a:lnSpc>
                <a:spcPts val="2400"/>
              </a:lnSpc>
              <a:buNone/>
            </a:pPr>
            <a:r>
              <a:rPr lang="en-US" sz="2400" dirty="0">
                <a:solidFill>
                  <a:schemeClr val="accent4">
                    <a:lumMod val="50000"/>
                  </a:schemeClr>
                </a:solidFill>
              </a:rPr>
              <a:t>OPERATIONS</a:t>
            </a:r>
            <a:r>
              <a:rPr lang="en-US" sz="2400" dirty="0">
                <a:solidFill>
                  <a:schemeClr val="accent1">
                    <a:lumMod val="60000"/>
                    <a:lumOff val="40000"/>
                  </a:schemeClr>
                </a:solidFill>
              </a:rPr>
              <a:t> </a:t>
            </a:r>
            <a:r>
              <a:rPr lang="en-US" sz="2400" dirty="0"/>
              <a:t>-  </a:t>
            </a:r>
            <a:r>
              <a:rPr lang="en-US" sz="1800" dirty="0"/>
              <a:t>CRUD (Create , Read  , Update , Delete) operations for ticket data.</a:t>
            </a:r>
          </a:p>
          <a:p>
            <a:pPr marL="0" indent="0" algn="l">
              <a:lnSpc>
                <a:spcPts val="2400"/>
              </a:lnSpc>
              <a:buNone/>
            </a:pPr>
            <a:r>
              <a:rPr lang="en-US" sz="1800" dirty="0"/>
              <a:t>Handling</a:t>
            </a:r>
            <a:r>
              <a:rPr lang="en-US" sz="2000" dirty="0"/>
              <a:t> </a:t>
            </a:r>
            <a:r>
              <a:rPr lang="en-US" sz="1800" dirty="0"/>
              <a:t>of online ticket sales.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0" y="0"/>
            <a:ext cx="5486400" cy="8229600"/>
          </a:xfrm>
          <a:prstGeom prst="rect">
            <a:avLst/>
          </a:prstGeom>
          <a:solidFill>
            <a:srgbClr val="E5E0DF"/>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80190" y="86856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Seamless Integration</a:t>
            </a:r>
            <a:endParaRPr lang="en-US" sz="4450" dirty="0"/>
          </a:p>
        </p:txBody>
      </p:sp>
      <p:pic>
        <p:nvPicPr>
          <p:cNvPr id="6" name="Image 2" descr="preencoded.png"/>
          <p:cNvPicPr>
            <a:picLocks noChangeAspect="1"/>
          </p:cNvPicPr>
          <p:nvPr/>
        </p:nvPicPr>
        <p:blipFill>
          <a:blip r:embed="rId5"/>
          <a:stretch>
            <a:fillRect/>
          </a:stretch>
        </p:blipFill>
        <p:spPr>
          <a:xfrm>
            <a:off x="6280190" y="1917502"/>
            <a:ext cx="1134070" cy="1814513"/>
          </a:xfrm>
          <a:prstGeom prst="rect">
            <a:avLst/>
          </a:prstGeom>
        </p:spPr>
      </p:pic>
      <p:sp>
        <p:nvSpPr>
          <p:cNvPr id="7" name="Text 2"/>
          <p:cNvSpPr/>
          <p:nvPr/>
        </p:nvSpPr>
        <p:spPr>
          <a:xfrm>
            <a:off x="7754422" y="2144316"/>
            <a:ext cx="3886438"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Event Management Platforms</a:t>
            </a:r>
            <a:endParaRPr lang="en-US" sz="2200" dirty="0"/>
          </a:p>
        </p:txBody>
      </p:sp>
      <p:sp>
        <p:nvSpPr>
          <p:cNvPr id="8" name="Text 3"/>
          <p:cNvSpPr/>
          <p:nvPr/>
        </p:nvSpPr>
        <p:spPr>
          <a:xfrm>
            <a:off x="7754422" y="2634734"/>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Integrate with popular event management platforms for a streamlined workflow.</a:t>
            </a:r>
            <a:endParaRPr lang="en-US" sz="1750" dirty="0"/>
          </a:p>
        </p:txBody>
      </p:sp>
      <p:pic>
        <p:nvPicPr>
          <p:cNvPr id="9" name="Image 3" descr="preencoded.png"/>
          <p:cNvPicPr>
            <a:picLocks noChangeAspect="1"/>
          </p:cNvPicPr>
          <p:nvPr/>
        </p:nvPicPr>
        <p:blipFill>
          <a:blip r:embed="rId6"/>
          <a:stretch>
            <a:fillRect/>
          </a:stretch>
        </p:blipFill>
        <p:spPr>
          <a:xfrm>
            <a:off x="6280190" y="3732014"/>
            <a:ext cx="1134070" cy="1814513"/>
          </a:xfrm>
          <a:prstGeom prst="rect">
            <a:avLst/>
          </a:prstGeom>
        </p:spPr>
      </p:pic>
      <p:sp>
        <p:nvSpPr>
          <p:cNvPr id="10" name="Text 4"/>
          <p:cNvSpPr/>
          <p:nvPr/>
        </p:nvSpPr>
        <p:spPr>
          <a:xfrm>
            <a:off x="7754422" y="39588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Payment Gateways</a:t>
            </a:r>
            <a:endParaRPr lang="en-US" sz="2200" dirty="0"/>
          </a:p>
        </p:txBody>
      </p:sp>
      <p:sp>
        <p:nvSpPr>
          <p:cNvPr id="11" name="Text 5"/>
          <p:cNvSpPr/>
          <p:nvPr/>
        </p:nvSpPr>
        <p:spPr>
          <a:xfrm>
            <a:off x="7754422" y="4449247"/>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Connect with secure payment gateways for easy and secure ticket purchases.</a:t>
            </a:r>
            <a:endParaRPr lang="en-US" sz="1750" dirty="0"/>
          </a:p>
        </p:txBody>
      </p:sp>
      <p:pic>
        <p:nvPicPr>
          <p:cNvPr id="12" name="Image 4" descr="preencoded.png"/>
          <p:cNvPicPr>
            <a:picLocks noChangeAspect="1"/>
          </p:cNvPicPr>
          <p:nvPr/>
        </p:nvPicPr>
        <p:blipFill>
          <a:blip r:embed="rId7"/>
          <a:stretch>
            <a:fillRect/>
          </a:stretch>
        </p:blipFill>
        <p:spPr>
          <a:xfrm>
            <a:off x="6280190" y="5546527"/>
            <a:ext cx="1134070" cy="1814513"/>
          </a:xfrm>
          <a:prstGeom prst="rect">
            <a:avLst/>
          </a:prstGeom>
        </p:spPr>
      </p:pic>
      <p:sp>
        <p:nvSpPr>
          <p:cNvPr id="13" name="Text 6"/>
          <p:cNvSpPr/>
          <p:nvPr/>
        </p:nvSpPr>
        <p:spPr>
          <a:xfrm>
            <a:off x="7754422" y="5773341"/>
            <a:ext cx="3647242"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Marketing Automation Tools</a:t>
            </a:r>
            <a:endParaRPr lang="en-US" sz="2200" dirty="0"/>
          </a:p>
        </p:txBody>
      </p:sp>
      <p:sp>
        <p:nvSpPr>
          <p:cNvPr id="14" name="Text 7"/>
          <p:cNvSpPr/>
          <p:nvPr/>
        </p:nvSpPr>
        <p:spPr>
          <a:xfrm>
            <a:off x="7754422" y="6263759"/>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Integrate with marketing automation tools for targeted email campaigns and promotions.</a:t>
            </a:r>
            <a:endParaRPr lang="en-US" sz="1750" dirty="0"/>
          </a:p>
        </p:txBody>
      </p:sp>
      <p:pic>
        <p:nvPicPr>
          <p:cNvPr id="15" name="Picture 14">
            <a:extLst>
              <a:ext uri="{FF2B5EF4-FFF2-40B4-BE49-F238E27FC236}">
                <a16:creationId xmlns:a16="http://schemas.microsoft.com/office/drawing/2014/main" id="{E67D9965-5E47-7F82-0D91-B45A62CBBF3A}"/>
              </a:ext>
            </a:extLst>
          </p:cNvPr>
          <p:cNvPicPr>
            <a:picLocks noChangeAspect="1"/>
          </p:cNvPicPr>
          <p:nvPr/>
        </p:nvPicPr>
        <p:blipFill>
          <a:blip r:embed="rId8"/>
          <a:stretch>
            <a:fillRect/>
          </a:stretch>
        </p:blipFill>
        <p:spPr>
          <a:xfrm>
            <a:off x="-93879" y="-1"/>
            <a:ext cx="5580279"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56D9F3-2F00-A955-77C9-BA68542CD420}"/>
              </a:ext>
            </a:extLst>
          </p:cNvPr>
          <p:cNvSpPr txBox="1"/>
          <p:nvPr/>
        </p:nvSpPr>
        <p:spPr>
          <a:xfrm>
            <a:off x="1204331" y="1452533"/>
            <a:ext cx="9077093" cy="6463308"/>
          </a:xfrm>
          <a:prstGeom prst="rect">
            <a:avLst/>
          </a:prstGeom>
          <a:noFill/>
        </p:spPr>
        <p:txBody>
          <a:bodyPr wrap="square">
            <a:spAutoFit/>
          </a:bodyPr>
          <a:lstStyle/>
          <a:p>
            <a:r>
              <a:rPr lang="en-IN" dirty="0"/>
              <a:t>[Start]</a:t>
            </a:r>
          </a:p>
          <a:p>
            <a:r>
              <a:rPr lang="en-IN" dirty="0"/>
              <a:t>    |</a:t>
            </a:r>
          </a:p>
          <a:p>
            <a:r>
              <a:rPr lang="en-IN" dirty="0"/>
              <a:t>    v</a:t>
            </a:r>
          </a:p>
          <a:p>
            <a:r>
              <a:rPr lang="en-IN" dirty="0"/>
              <a:t>[User Login?] -----&gt; [Prompt for login] -----&gt; [User Login]</a:t>
            </a:r>
          </a:p>
          <a:p>
            <a:r>
              <a:rPr lang="en-IN" dirty="0"/>
              <a:t>    |                            |</a:t>
            </a:r>
          </a:p>
          <a:p>
            <a:r>
              <a:rPr lang="en-IN" dirty="0"/>
              <a:t>   Yes                          No</a:t>
            </a:r>
          </a:p>
          <a:p>
            <a:r>
              <a:rPr lang="en-IN" dirty="0"/>
              <a:t>    |                            |</a:t>
            </a:r>
          </a:p>
          <a:p>
            <a:r>
              <a:rPr lang="en-IN" dirty="0"/>
              <a:t>    v                            </a:t>
            </a:r>
            <a:r>
              <a:rPr lang="en-IN" dirty="0" err="1"/>
              <a:t>v</a:t>
            </a:r>
            <a:endParaRPr lang="en-IN" dirty="0"/>
          </a:p>
          <a:p>
            <a:r>
              <a:rPr lang="en-IN" dirty="0"/>
              <a:t> [Dashboard] &lt;-------------------</a:t>
            </a:r>
          </a:p>
          <a:p>
            <a:r>
              <a:rPr lang="en-IN" dirty="0"/>
              <a:t>    |</a:t>
            </a:r>
          </a:p>
          <a:p>
            <a:r>
              <a:rPr lang="en-IN" dirty="0"/>
              <a:t>    v</a:t>
            </a:r>
          </a:p>
          <a:p>
            <a:r>
              <a:rPr lang="en-IN" dirty="0"/>
              <a:t>[Select: Submit/View/Generate/Logout]</a:t>
            </a:r>
          </a:p>
          <a:p>
            <a:r>
              <a:rPr lang="en-IN" dirty="0"/>
              <a:t>    |</a:t>
            </a:r>
          </a:p>
          <a:p>
            <a:r>
              <a:rPr lang="en-IN" dirty="0"/>
              <a:t>    v</a:t>
            </a:r>
          </a:p>
          <a:p>
            <a:r>
              <a:rPr lang="en-IN" dirty="0"/>
              <a:t>[Submit Ticket] ---&gt; [Validate Input?] -----&gt; [Show Error] -----&gt; [Prompt for Correction]</a:t>
            </a:r>
          </a:p>
          <a:p>
            <a:r>
              <a:rPr lang="en-IN" dirty="0"/>
              <a:t>    |                    | </a:t>
            </a:r>
          </a:p>
          <a:p>
            <a:r>
              <a:rPr lang="en-IN" dirty="0"/>
              <a:t>    |                   Yes</a:t>
            </a:r>
          </a:p>
          <a:p>
            <a:r>
              <a:rPr lang="en-IN" dirty="0"/>
              <a:t>    |                    |</a:t>
            </a:r>
          </a:p>
          <a:p>
            <a:r>
              <a:rPr lang="en-IN" dirty="0"/>
              <a:t>    v                    </a:t>
            </a:r>
            <a:r>
              <a:rPr lang="en-IN" dirty="0" err="1"/>
              <a:t>v</a:t>
            </a:r>
            <a:endParaRPr lang="en-IN" dirty="0"/>
          </a:p>
          <a:p>
            <a:r>
              <a:rPr lang="en-IN" dirty="0"/>
              <a:t>[Generate Ticket ID]   [Return to Dashboard]</a:t>
            </a:r>
          </a:p>
          <a:p>
            <a:r>
              <a:rPr lang="en-IN" dirty="0"/>
              <a:t>    |</a:t>
            </a:r>
          </a:p>
          <a:p>
            <a:r>
              <a:rPr lang="en-IN" dirty="0"/>
              <a:t>    v</a:t>
            </a:r>
          </a:p>
          <a:p>
            <a:r>
              <a:rPr lang="en-IN" dirty="0"/>
              <a:t>[Save Ticket] -----&gt; [Display Confirmation] ---&gt; [Return to Dashboard]</a:t>
            </a:r>
          </a:p>
        </p:txBody>
      </p:sp>
      <p:sp>
        <p:nvSpPr>
          <p:cNvPr id="4" name="TextBox 3">
            <a:extLst>
              <a:ext uri="{FF2B5EF4-FFF2-40B4-BE49-F238E27FC236}">
                <a16:creationId xmlns:a16="http://schemas.microsoft.com/office/drawing/2014/main" id="{5FCEC7B9-6E41-A89B-58DE-1466F40B189B}"/>
              </a:ext>
            </a:extLst>
          </p:cNvPr>
          <p:cNvSpPr txBox="1"/>
          <p:nvPr/>
        </p:nvSpPr>
        <p:spPr>
          <a:xfrm>
            <a:off x="4873082" y="390293"/>
            <a:ext cx="4683512" cy="923330"/>
          </a:xfrm>
          <a:prstGeom prst="rect">
            <a:avLst/>
          </a:prstGeom>
          <a:noFill/>
        </p:spPr>
        <p:txBody>
          <a:bodyPr wrap="square" rtlCol="0">
            <a:spAutoFit/>
          </a:bodyPr>
          <a:lstStyle/>
          <a:p>
            <a:r>
              <a:rPr lang="en-US" sz="5400" dirty="0">
                <a:solidFill>
                  <a:schemeClr val="accent1">
                    <a:lumMod val="50000"/>
                  </a:schemeClr>
                </a:solidFill>
              </a:rPr>
              <a:t>FLOW CHART</a:t>
            </a:r>
            <a:endParaRPr lang="en-IN" sz="5400" dirty="0">
              <a:solidFill>
                <a:schemeClr val="accent1">
                  <a:lumMod val="50000"/>
                </a:schemeClr>
              </a:solidFill>
            </a:endParaRPr>
          </a:p>
        </p:txBody>
      </p:sp>
    </p:spTree>
    <p:extLst>
      <p:ext uri="{BB962C8B-B14F-4D97-AF65-F5344CB8AC3E}">
        <p14:creationId xmlns:p14="http://schemas.microsoft.com/office/powerpoint/2010/main" val="3772172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50">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C2C845-3D76-9329-F92E-538DBA9EFFF1}"/>
              </a:ext>
            </a:extLst>
          </p:cNvPr>
          <p:cNvPicPr>
            <a:picLocks noChangeAspect="1"/>
          </p:cNvPicPr>
          <p:nvPr/>
        </p:nvPicPr>
        <p:blipFill>
          <a:blip r:embed="rId2"/>
          <a:stretch>
            <a:fillRect/>
          </a:stretch>
        </p:blipFill>
        <p:spPr>
          <a:xfrm>
            <a:off x="1301262" y="1416294"/>
            <a:ext cx="9772283" cy="6381750"/>
          </a:xfrm>
          <a:prstGeom prst="rect">
            <a:avLst/>
          </a:prstGeom>
        </p:spPr>
      </p:pic>
      <p:sp>
        <p:nvSpPr>
          <p:cNvPr id="5" name="TextBox 4">
            <a:extLst>
              <a:ext uri="{FF2B5EF4-FFF2-40B4-BE49-F238E27FC236}">
                <a16:creationId xmlns:a16="http://schemas.microsoft.com/office/drawing/2014/main" id="{0EFD5392-C260-D5CE-71E5-36BC92A07815}"/>
              </a:ext>
            </a:extLst>
          </p:cNvPr>
          <p:cNvSpPr txBox="1"/>
          <p:nvPr/>
        </p:nvSpPr>
        <p:spPr>
          <a:xfrm>
            <a:off x="4525108" y="108411"/>
            <a:ext cx="4747846" cy="1015663"/>
          </a:xfrm>
          <a:prstGeom prst="rect">
            <a:avLst/>
          </a:prstGeom>
          <a:noFill/>
        </p:spPr>
        <p:txBody>
          <a:bodyPr wrap="square" rtlCol="0">
            <a:spAutoFit/>
          </a:bodyPr>
          <a:lstStyle/>
          <a:p>
            <a:r>
              <a:rPr lang="en-US" sz="6000" dirty="0">
                <a:solidFill>
                  <a:schemeClr val="tx1">
                    <a:lumMod val="95000"/>
                    <a:lumOff val="5000"/>
                  </a:schemeClr>
                </a:solidFill>
                <a:latin typeface="Times New Roman" panose="02020603050405020304" pitchFamily="18" charset="0"/>
                <a:cs typeface="Times New Roman" panose="02020603050405020304" pitchFamily="18" charset="0"/>
              </a:rPr>
              <a:t>OUTPUT</a:t>
            </a:r>
            <a:endParaRPr lang="en-IN" sz="6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6161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bg>
      <p:bgPr>
        <a:solidFill>
          <a:schemeClr val="accent2">
            <a:alpha val="3000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597944"/>
            <a:ext cx="4919305" cy="3033593"/>
          </a:xfrm>
          <a:prstGeom prst="rect">
            <a:avLst/>
          </a:prstGeom>
        </p:spPr>
      </p:pic>
      <p:sp>
        <p:nvSpPr>
          <p:cNvPr id="4" name="Text 0"/>
          <p:cNvSpPr/>
          <p:nvPr/>
        </p:nvSpPr>
        <p:spPr>
          <a:xfrm>
            <a:off x="6229350" y="240030"/>
            <a:ext cx="5303521" cy="994411"/>
          </a:xfrm>
          <a:prstGeom prst="rect">
            <a:avLst/>
          </a:prstGeom>
          <a:noFill/>
          <a:ln/>
        </p:spPr>
        <p:txBody>
          <a:bodyPr wrap="none" lIns="0" tIns="0" rIns="0" bIns="0" rtlCol="0" anchor="t"/>
          <a:lstStyle/>
          <a:p>
            <a:pPr>
              <a:lnSpc>
                <a:spcPts val="5550"/>
              </a:lnSpc>
            </a:pPr>
            <a:r>
              <a:rPr lang="en-US" sz="6000" dirty="0">
                <a:solidFill>
                  <a:srgbClr val="FF0000"/>
                </a:solidFill>
                <a:latin typeface="Raleway" pitchFamily="34" charset="0"/>
              </a:rPr>
              <a:t>CONCLUSION</a:t>
            </a:r>
            <a:endParaRPr lang="en-US" sz="6000" dirty="0">
              <a:solidFill>
                <a:srgbClr val="FF0000"/>
              </a:solidFill>
            </a:endParaRPr>
          </a:p>
        </p:txBody>
      </p:sp>
      <p:sp>
        <p:nvSpPr>
          <p:cNvPr id="5" name="Text 1"/>
          <p:cNvSpPr/>
          <p:nvPr/>
        </p:nvSpPr>
        <p:spPr>
          <a:xfrm>
            <a:off x="5834420" y="1371601"/>
            <a:ext cx="7736800" cy="1327710"/>
          </a:xfrm>
          <a:prstGeom prst="rect">
            <a:avLst/>
          </a:prstGeom>
          <a:noFill/>
          <a:ln/>
        </p:spPr>
        <p:txBody>
          <a:bodyPr wrap="square" lIns="0" tIns="0" rIns="0" bIns="0" rtlCol="0" anchor="t"/>
          <a:lstStyle/>
          <a:p>
            <a:pPr marL="0" indent="0" algn="just">
              <a:lnSpc>
                <a:spcPts val="2850"/>
              </a:lnSpc>
              <a:buNone/>
            </a:pPr>
            <a:r>
              <a:rPr lang="en-US" sz="2000" dirty="0">
                <a:solidFill>
                  <a:srgbClr val="3C3939"/>
                </a:solidFill>
                <a:latin typeface="Times New Roman" panose="02020603050405020304" pitchFamily="18" charset="0"/>
                <a:ea typeface="Roboto" pitchFamily="34" charset="-122"/>
                <a:cs typeface="Times New Roman" panose="02020603050405020304" pitchFamily="18" charset="0"/>
              </a:rPr>
              <a:t>Virtual ticketing offers a range of benefits for event organizers and attendees. Consider implementing a virtual ticketing system to enhance your event management and customer experience.</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953A0C0-61BD-13DD-3B05-DBBABCB12289}"/>
              </a:ext>
            </a:extLst>
          </p:cNvPr>
          <p:cNvSpPr txBox="1"/>
          <p:nvPr/>
        </p:nvSpPr>
        <p:spPr>
          <a:xfrm>
            <a:off x="5648563" y="2468880"/>
            <a:ext cx="7501057" cy="4401205"/>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 A virtual ticketing system significantly enhances user experience and operational efficiency by streamlining the processes of ticket submission, management, and resolution. This system allows users to easily submit tickets, track their status, and receive timely updates, leading to higher satisfaction rates. For support teams, it enables effective organization, prioritization, and management of tickets, ensuring prompt attention to issues. Additionally, the system generates valuable reports and analytics, providing insights that help organizations identify trends and improve service quality. With features like ticket assignment and user feedback, it fosters collaboration among team members, enhancing the overall resolution process. As businesses navigate a digital landscape, adopting a virtual ticketing system becomes essential for maintaining competitiveness and responsiveness to customer needs, ultimately contributing to a better service delivery.</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243</TotalTime>
  <Words>602</Words>
  <Application>Microsoft Office PowerPoint</Application>
  <PresentationFormat>Custom</PresentationFormat>
  <Paragraphs>70</Paragraphs>
  <Slides>10</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Times New Roman</vt:lpstr>
      <vt:lpstr>Raleway</vt:lpstr>
      <vt:lpstr>Calibri Light</vt:lpstr>
      <vt:lpstr>Roboto</vt:lpstr>
      <vt:lpstr>Arial</vt:lpstr>
      <vt:lpstr>Calibri</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6</cp:revision>
  <dcterms:created xsi:type="dcterms:W3CDTF">2024-09-27T06:35:24Z</dcterms:created>
  <dcterms:modified xsi:type="dcterms:W3CDTF">2024-09-27T14:44:11Z</dcterms:modified>
</cp:coreProperties>
</file>